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69" r:id="rId4"/>
    <p:sldId id="270" r:id="rId5"/>
    <p:sldId id="261" r:id="rId6"/>
    <p:sldId id="260" r:id="rId7"/>
    <p:sldId id="282" r:id="rId8"/>
    <p:sldId id="278" r:id="rId9"/>
    <p:sldId id="285" r:id="rId10"/>
    <p:sldId id="276" r:id="rId11"/>
    <p:sldId id="268" r:id="rId12"/>
    <p:sldId id="283" r:id="rId13"/>
    <p:sldId id="271" r:id="rId14"/>
    <p:sldId id="272" r:id="rId15"/>
    <p:sldId id="267" r:id="rId16"/>
    <p:sldId id="273" r:id="rId17"/>
    <p:sldId id="277" r:id="rId18"/>
    <p:sldId id="25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74"/>
    <a:srgbClr val="437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5"/>
    <p:restoredTop sz="85666"/>
  </p:normalViewPr>
  <p:slideViewPr>
    <p:cSldViewPr snapToGrid="0" snapToObjects="1" showGuides="1">
      <p:cViewPr>
        <p:scale>
          <a:sx n="106" d="100"/>
          <a:sy n="106" d="100"/>
        </p:scale>
        <p:origin x="992" y="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1" d="100"/>
          <a:sy n="131" d="100"/>
        </p:scale>
        <p:origin x="48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99AD-772B-BE4A-AEC5-0C69EA39184B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C59AB-89C2-A74C-A2D1-467A58FA29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40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state requires</a:t>
            </a:r>
            <a:r>
              <a:rPr lang="en-US" baseline="0" dirty="0"/>
              <a:t> employees to manually contact external providers. Services to be provided are explained verbally/written form and thus human readable logs and documentation must be kept. Afterwards, an invoice must be created and payment awaited, which may or may not occur.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8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30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Robots/Machines</a:t>
            </a:r>
            <a:r>
              <a:rPr lang="en-US" baseline="0" dirty="0"/>
              <a:t> </a:t>
            </a:r>
            <a:r>
              <a:rPr lang="en-US" b="1" baseline="0" dirty="0"/>
              <a:t>provide MU with data on status</a:t>
            </a:r>
            <a:r>
              <a:rPr lang="en-US" baseline="0" dirty="0"/>
              <a:t>. </a:t>
            </a:r>
          </a:p>
          <a:p>
            <a:pPr marL="228600" indent="-228600">
              <a:buAutoNum type="arabicPeriod"/>
            </a:pPr>
            <a:r>
              <a:rPr lang="en-US" baseline="0" dirty="0"/>
              <a:t>In case of malfunction, </a:t>
            </a:r>
            <a:r>
              <a:rPr lang="en-US" b="1" baseline="0" dirty="0"/>
              <a:t>MU is alerted, and deploys a SC </a:t>
            </a:r>
            <a:r>
              <a:rPr lang="en-US" baseline="0" dirty="0"/>
              <a:t>with data on: Machine to be repaired, repairs to be done, TP to be </a:t>
            </a:r>
            <a:r>
              <a:rPr lang="en-US" baseline="0" dirty="0" err="1"/>
              <a:t>contacted,and</a:t>
            </a:r>
            <a:r>
              <a:rPr lang="en-US" baseline="0" dirty="0"/>
              <a:t> the amount </a:t>
            </a:r>
            <a:r>
              <a:rPr lang="en-US" baseline="0" dirty="0" err="1"/>
              <a:t>payed</a:t>
            </a:r>
            <a:r>
              <a:rPr lang="en-US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 TP can agree </a:t>
            </a:r>
            <a:r>
              <a:rPr lang="en-US" baseline="0" dirty="0"/>
              <a:t>to this contract and carry on with repairs. </a:t>
            </a:r>
            <a:r>
              <a:rPr lang="en-US" b="1" baseline="0" dirty="0"/>
              <a:t>TP can refuse</a:t>
            </a:r>
            <a:r>
              <a:rPr lang="en-US" baseline="0" dirty="0"/>
              <a:t>. In such a case, another TP will be contacted from the approved list. </a:t>
            </a:r>
            <a:r>
              <a:rPr lang="en-US" b="1" baseline="0" dirty="0"/>
              <a:t>When a TP refuses, the money is transferred back to the MU, which will be available for the next attempt.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After maintenance </a:t>
            </a:r>
            <a:r>
              <a:rPr lang="en-US" baseline="0" dirty="0"/>
              <a:t>has been carried out, machine automatically notifies the MU</a:t>
            </a:r>
            <a:r>
              <a:rPr lang="en-US" b="1" baseline="0" dirty="0"/>
              <a:t>, contract frees payment to be withdrawn</a:t>
            </a:r>
            <a:r>
              <a:rPr lang="en-US" baseline="0" dirty="0"/>
              <a:t>, and transaction is done.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Digitally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verifies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enforces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the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negotiation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contract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Exponentially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lowers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Opportunity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Costs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at Downtime</a:t>
            </a: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DAPPS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through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Allows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constant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exchange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physical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currency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history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all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services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provided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87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Arrows </a:t>
            </a:r>
            <a:r>
              <a:rPr lang="de-DE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Solidity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55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costs due to downtime</a:t>
            </a:r>
            <a:r>
              <a:rPr lang="en-US" baseline="0" dirty="0"/>
              <a:t>, then managing time, material disruption, scheduling disruption</a:t>
            </a:r>
          </a:p>
          <a:p>
            <a:r>
              <a:rPr lang="en-US" baseline="0" dirty="0"/>
              <a:t>Service Quality due to incentive model</a:t>
            </a:r>
          </a:p>
          <a:p>
            <a:r>
              <a:rPr lang="en-US" baseline="0" dirty="0"/>
              <a:t>Overhead goes as </a:t>
            </a:r>
            <a:r>
              <a:rPr lang="en-US" baseline="0" dirty="0" err="1"/>
              <a:t>weget</a:t>
            </a:r>
            <a:r>
              <a:rPr lang="en-US" baseline="0" dirty="0"/>
              <a:t> rid of </a:t>
            </a:r>
            <a:r>
              <a:rPr lang="en-US" baseline="0" dirty="0" err="1"/>
              <a:t>unnecesary</a:t>
            </a:r>
            <a:r>
              <a:rPr lang="en-US" baseline="0" dirty="0"/>
              <a:t> phone calls, redundant logs on paper, an keep all on immutable ledger</a:t>
            </a:r>
          </a:p>
          <a:p>
            <a:r>
              <a:rPr lang="en-US" baseline="0" dirty="0" err="1"/>
              <a:t>Initital</a:t>
            </a:r>
            <a:r>
              <a:rPr lang="en-US" baseline="0" dirty="0"/>
              <a:t> </a:t>
            </a:r>
            <a:r>
              <a:rPr lang="en-US" baseline="0" dirty="0" err="1"/>
              <a:t>Invstment</a:t>
            </a:r>
            <a:r>
              <a:rPr lang="en-US" baseline="0" dirty="0"/>
              <a:t> of new technology is 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92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96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8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DD970-9E76-3C49-ABE3-192139B60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8ECBF8-FEC6-EF4F-BCE7-3BC0BF7F0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5513C4-7BD9-0148-B456-2903BCE2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33271C-FEC8-F143-8177-CC57D23A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474E67-21D5-FC4E-BAE4-E239AF6D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25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99F87-3172-7C4C-B649-0877EB3B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468CE4-53C7-7747-9AB7-AB03D32F8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37698A-53E4-9C40-A384-C25E2019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8A12-6199-0047-9392-DB6E22B6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C54F0-F9A7-F242-A92E-605DD447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3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780363-D83F-9345-8C29-1DA1175B9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7BD10A-9E44-FA48-BB3C-46485DBF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0E64C8-8B1B-C343-84A2-EA3663AD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DBD41-FDAB-4442-B9A5-77A2D9A7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6138EA-A8BA-1345-95D4-E782365F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2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34703-8DD0-FA46-9112-B0016C63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1E9EA-7457-774C-8A62-0B85771D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5583D8-0478-9A47-8080-7B82AA9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D31A8-68D6-D744-B9AB-68547F9D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C8BB1B-4328-464A-BD4E-AFA4D1E0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3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31E10-A572-3244-BDD3-85D5EBD1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0E6CEC-2AAC-1C43-B247-0DBAA20B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6B3413-63EF-9A4E-89E2-51774DD6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54F71-5788-6B4D-B02A-491CD8AE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CCCE5B-0256-654E-A8DA-5BC6B30E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1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D57C0-ED30-3B48-99EB-67222629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2BF8EA-6C6F-4547-8441-38FCFA4DA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7CAE6F-50FB-0C45-80DC-27A4A5E02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0528AF-001C-F248-B4C8-1BACCB80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661E24-6A12-B349-B15E-250A06CD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5B4F12-D954-3D44-9C65-4D5207ED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09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C40A0-803B-9248-8158-388D884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A7A1BC-EDDD-B143-A878-B5A4652B2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319CF4-C08B-1F4A-BA61-12BDF9A4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F817B6-B11B-2E4F-BE4F-B00D9199B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70F5B9-9BE7-D342-B632-9754AA34A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5D615F-6F01-9245-AED8-1BC638A0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84F0D1-814A-3D4E-B3C8-56228762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3240DD-9F85-234B-B136-AFBA27C2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12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F54A1-DDEB-7142-BFFC-AE019C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D8AC31-1D42-2C40-8074-7E5C63B8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87503-CE8A-A14D-A071-86B0549C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1997F2-F675-674A-AFC1-ED09F5D8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1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2206D5-4242-8340-8F67-3BE58C1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70976D-E016-3C44-B1A3-CEE3C359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3F487B-37FD-8740-AFCD-6FBA99C2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11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FB69-C3FA-BB4B-BEA6-196787B3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329ED5-DC1F-4D42-9AD4-CCD3F2A4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618E0C-0DFC-F94F-A542-D435E0A59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3D760F-84F5-4A44-BDAD-E05048F4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B5249D-F722-2649-BBC2-6C850D41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C26B01-5D8F-174F-9018-F95068E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2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A70C6-4734-494D-8F6F-36395C5E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6145DB-31BE-0F46-9C10-8A970C990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51C492-BFC1-6C4E-AE29-E37AC939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A3531C-A3E5-A84B-9CBF-0DD63D7D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710A25-40C0-0D4C-88CC-61FEFEA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7929BB-6071-5A41-BB15-0CA6F854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33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3588F6-FDF0-9649-8417-91BFD632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41B321-EA21-EE46-AE3D-B24EEA4C8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BD1F4-E8C2-194C-9776-5CFD7F28B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58BD8-14C1-944B-BEAC-24190E8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F575C-DC8E-BB45-8301-8A37965A3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68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D1BF7B4-1A9F-CF4B-91F3-A72B510ED5FE}"/>
              </a:ext>
            </a:extLst>
          </p:cNvPr>
          <p:cNvSpPr/>
          <p:nvPr/>
        </p:nvSpPr>
        <p:spPr>
          <a:xfrm>
            <a:off x="2800124" y="-2379541"/>
            <a:ext cx="12035705" cy="122402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483DCC-5B3C-844B-8E71-8D750B006C63}"/>
              </a:ext>
            </a:extLst>
          </p:cNvPr>
          <p:cNvSpPr/>
          <p:nvPr/>
        </p:nvSpPr>
        <p:spPr>
          <a:xfrm>
            <a:off x="6782116" y="-601255"/>
            <a:ext cx="7952568" cy="80877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8466A-C2CD-3E4D-83AF-1AB6672D0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ChainReaction</a:t>
            </a:r>
            <a:endParaRPr lang="de-DE" b="1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DAE036-9DE0-6947-85F0-C735800F6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65464" y="5006793"/>
            <a:ext cx="3850026" cy="646332"/>
            <a:chOff x="9646025" y="4988864"/>
            <a:chExt cx="3850026" cy="646332"/>
          </a:xfrm>
        </p:grpSpPr>
        <p:sp>
          <p:nvSpPr>
            <p:cNvPr id="7" name="TextBox 6"/>
            <p:cNvSpPr txBox="1"/>
            <p:nvPr/>
          </p:nvSpPr>
          <p:spPr>
            <a:xfrm>
              <a:off x="9646025" y="4988865"/>
              <a:ext cx="1559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Aina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Galofr</a:t>
              </a:r>
              <a:r>
                <a:rPr lang="es-ES" dirty="0">
                  <a:solidFill>
                    <a:schemeClr val="bg1"/>
                  </a:solidFill>
                </a:rPr>
                <a:t>é</a:t>
              </a:r>
            </a:p>
            <a:p>
              <a:r>
                <a:rPr lang="es-ES" dirty="0" err="1">
                  <a:solidFill>
                    <a:schemeClr val="bg1"/>
                  </a:solidFill>
                </a:rPr>
                <a:t>Danel</a:t>
              </a:r>
              <a:r>
                <a:rPr lang="es-ES" dirty="0">
                  <a:solidFill>
                    <a:schemeClr val="bg1"/>
                  </a:solidFill>
                </a:rPr>
                <a:t> Ramírez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9413" y="4988864"/>
              <a:ext cx="2336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Juan Pedro </a:t>
              </a:r>
              <a:r>
                <a:rPr lang="es-ES" dirty="0" err="1">
                  <a:solidFill>
                    <a:schemeClr val="bg1"/>
                  </a:solidFill>
                </a:rPr>
                <a:t>Gutierrez</a:t>
              </a:r>
              <a:endParaRPr lang="es-ES" dirty="0">
                <a:solidFill>
                  <a:schemeClr val="bg1"/>
                </a:solidFill>
              </a:endParaRPr>
            </a:p>
            <a:p>
              <a:r>
                <a:rPr lang="es-ES" dirty="0">
                  <a:solidFill>
                    <a:schemeClr val="bg1"/>
                  </a:solidFill>
                </a:rPr>
                <a:t>Alexander </a:t>
              </a:r>
              <a:r>
                <a:rPr lang="es-ES" dirty="0" err="1">
                  <a:solidFill>
                    <a:schemeClr val="bg1"/>
                  </a:solidFill>
                </a:rPr>
                <a:t>Müssig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12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763" y="277981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292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3642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winkelte Verbindung 54">
            <a:extLst>
              <a:ext uri="{FF2B5EF4-FFF2-40B4-BE49-F238E27FC236}">
                <a16:creationId xmlns:a16="http://schemas.microsoft.com/office/drawing/2014/main" id="{34FFF386-C141-2E46-A79E-3C50B8278228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093454" y="1930313"/>
            <a:ext cx="1384626" cy="6146855"/>
          </a:xfrm>
          <a:prstGeom prst="bent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id="{2999951C-1149-BC45-BFF0-D6E387A07FC8}"/>
              </a:ext>
            </a:extLst>
          </p:cNvPr>
          <p:cNvSpPr txBox="1"/>
          <p:nvPr/>
        </p:nvSpPr>
        <p:spPr>
          <a:xfrm>
            <a:off x="469464" y="6177626"/>
            <a:ext cx="525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0829E9D-7DEC-7149-A204-D038FF3D6352}"/>
              </a:ext>
            </a:extLst>
          </p:cNvPr>
          <p:cNvSpPr txBox="1"/>
          <p:nvPr/>
        </p:nvSpPr>
        <p:spPr>
          <a:xfrm>
            <a:off x="5726483" y="6177626"/>
            <a:ext cx="4797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2506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663668A-1BC0-3F40-A4CB-EB91160FC28B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45" y="2687831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66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179665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Concept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2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359 L -0.00013 0.39436 L -0.60716 0.40455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Further Use Cases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917F957-E6C8-C64F-9699-314C63F30D9F}"/>
              </a:ext>
            </a:extLst>
          </p:cNvPr>
          <p:cNvGrpSpPr/>
          <p:nvPr/>
        </p:nvGrpSpPr>
        <p:grpSpPr>
          <a:xfrm>
            <a:off x="3504618" y="3470703"/>
            <a:ext cx="4792858" cy="2652963"/>
            <a:chOff x="3504618" y="3701807"/>
            <a:chExt cx="4792858" cy="2652963"/>
          </a:xfrm>
        </p:grpSpPr>
        <p:sp>
          <p:nvSpPr>
            <p:cNvPr id="73" name="Rounded Rectangle 44">
              <a:extLst>
                <a:ext uri="{FF2B5EF4-FFF2-40B4-BE49-F238E27FC236}">
                  <a16:creationId xmlns:a16="http://schemas.microsoft.com/office/drawing/2014/main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between providers at whole SCM Level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74" name="TextBox 46">
              <a:extLst>
                <a:ext uri="{FF2B5EF4-FFF2-40B4-BE49-F238E27FC236}">
                  <a16:creationId xmlns:a16="http://schemas.microsoft.com/office/drawing/2014/main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81888591-2538-1441-BD81-D35A23E24FBF}"/>
              </a:ext>
            </a:extLst>
          </p:cNvPr>
          <p:cNvSpPr txBox="1"/>
          <p:nvPr/>
        </p:nvSpPr>
        <p:spPr>
          <a:xfrm>
            <a:off x="469464" y="6177626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1341F6B9-549E-5741-B08F-D6E2B12D0BE1}"/>
              </a:ext>
            </a:extLst>
          </p:cNvPr>
          <p:cNvSpPr txBox="1"/>
          <p:nvPr/>
        </p:nvSpPr>
        <p:spPr>
          <a:xfrm>
            <a:off x="7601567" y="6177626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FFE79F8-3A02-7B40-93C1-378159EBD25B}"/>
              </a:ext>
            </a:extLst>
          </p:cNvPr>
          <p:cNvSpPr txBox="1"/>
          <p:nvPr/>
        </p:nvSpPr>
        <p:spPr>
          <a:xfrm>
            <a:off x="3907668" y="6177626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Blockchain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04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DE1AD5E-6DCD-7C44-834C-5A33C67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/>
              <a:t>Blockchain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Ethereum</a:t>
            </a:r>
            <a:endParaRPr lang="de-DE" dirty="0"/>
          </a:p>
          <a:p>
            <a:pPr lvl="1"/>
            <a:r>
              <a:rPr lang="de-DE" dirty="0"/>
              <a:t>Ganache2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5C6BC-203D-A640-B734-55F38F12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Technologies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36" y="4464031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7780" y="121575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121" y="3087490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8588" y="2695573"/>
            <a:ext cx="3300600" cy="1361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786" y="3303950"/>
            <a:ext cx="1894872" cy="1299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800" y="1917700"/>
            <a:ext cx="269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blockchain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smart </a:t>
            </a:r>
            <a:r>
              <a:rPr lang="de-DE" dirty="0" err="1"/>
              <a:t>contracts</a:t>
            </a:r>
            <a:endParaRPr lang="de-DE" dirty="0"/>
          </a:p>
          <a:p>
            <a:pPr lvl="1"/>
            <a:r>
              <a:rPr lang="de-DE" dirty="0"/>
              <a:t>Computer </a:t>
            </a:r>
            <a:r>
              <a:rPr lang="de-DE" dirty="0" err="1"/>
              <a:t>protocol</a:t>
            </a:r>
            <a:endParaRPr lang="de-DE" dirty="0"/>
          </a:p>
          <a:p>
            <a:pPr lvl="1"/>
            <a:r>
              <a:rPr lang="de-DE" dirty="0" err="1"/>
              <a:t>Digitally</a:t>
            </a:r>
            <a:r>
              <a:rPr lang="de-DE" dirty="0"/>
              <a:t> </a:t>
            </a:r>
            <a:r>
              <a:rPr lang="de-DE" dirty="0" err="1"/>
              <a:t>verifies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enforces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contract</a:t>
            </a:r>
            <a:endParaRPr lang="de-DE" dirty="0"/>
          </a:p>
          <a:p>
            <a:r>
              <a:rPr lang="de-DE" dirty="0" err="1"/>
              <a:t>Enables</a:t>
            </a:r>
            <a:r>
              <a:rPr lang="de-DE" dirty="0"/>
              <a:t> DAPPS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Tokenization</a:t>
            </a:r>
            <a:endParaRPr lang="de-DE" dirty="0"/>
          </a:p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record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3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25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4AADA383-B4B9-844B-BCB7-45A12F739E0D}"/>
              </a:ext>
            </a:extLst>
          </p:cNvPr>
          <p:cNvSpPr txBox="1"/>
          <p:nvPr/>
        </p:nvSpPr>
        <p:spPr>
          <a:xfrm>
            <a:off x="7601567" y="5872828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757D6DA-52A3-D14B-B996-855392D95575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6393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0235 0.2875 L -0.00183 0.27755 C -0.00222 0.18959 -0.00248 0.10162 -0.00274 0.01389 " pathEditMode="relative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61" y="3405562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cxnSp>
        <p:nvCxnSpPr>
          <p:cNvPr id="47" name="Straight Arrow Connector 46"/>
          <p:cNvCxnSpPr>
            <a:endCxn id="20" idx="1"/>
          </p:cNvCxnSpPr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" idx="3"/>
            <a:endCxn id="20" idx="1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3"/>
            <a:endCxn id="20" idx="1"/>
          </p:cNvCxnSpPr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9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4" name="Picture 80">
            <a:extLst>
              <a:ext uri="{FF2B5EF4-FFF2-40B4-BE49-F238E27FC236}">
                <a16:creationId xmlns:a16="http://schemas.microsoft.com/office/drawing/2014/main" id="{7C92739C-CF0B-1244-AA39-07B80AA42B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cxnSp>
        <p:nvCxnSpPr>
          <p:cNvPr id="66" name="Elbow Connector 87">
            <a:extLst>
              <a:ext uri="{FF2B5EF4-FFF2-40B4-BE49-F238E27FC236}">
                <a16:creationId xmlns:a16="http://schemas.microsoft.com/office/drawing/2014/main" id="{21EAD5F5-8676-5543-B56F-63D5C9ABE1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79">
            <a:extLst>
              <a:ext uri="{FF2B5EF4-FFF2-40B4-BE49-F238E27FC236}">
                <a16:creationId xmlns:a16="http://schemas.microsoft.com/office/drawing/2014/main" id="{E27A58D1-5BA7-B24E-A0D2-5B710DF064C9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69" name="Textfeld 1">
            <a:extLst>
              <a:ext uri="{FF2B5EF4-FFF2-40B4-BE49-F238E27FC236}">
                <a16:creationId xmlns:a16="http://schemas.microsoft.com/office/drawing/2014/main" id="{F7401DD7-A050-D145-9577-F22261952AA9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grpSp>
        <p:nvGrpSpPr>
          <p:cNvPr id="73" name="Group 6">
            <a:extLst>
              <a:ext uri="{FF2B5EF4-FFF2-40B4-BE49-F238E27FC236}">
                <a16:creationId xmlns:a16="http://schemas.microsoft.com/office/drawing/2014/main" id="{D77D89AF-59C6-7149-A132-7952E9CC4000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76" name="Rounded Rectangle 5">
              <a:extLst>
                <a:ext uri="{FF2B5EF4-FFF2-40B4-BE49-F238E27FC236}">
                  <a16:creationId xmlns:a16="http://schemas.microsoft.com/office/drawing/2014/main" id="{27254452-C356-3D45-83C4-7B0F87CDE7E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>
              <a:extLst>
                <a:ext uri="{FF2B5EF4-FFF2-40B4-BE49-F238E27FC236}">
                  <a16:creationId xmlns:a16="http://schemas.microsoft.com/office/drawing/2014/main" id="{0CF8526F-B5B3-E24E-9EBD-D39116BF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17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88" name="Elbow Connector 87"/>
          <p:cNvCxnSpPr>
            <a:cxnSpLocks/>
            <a:endCxn id="81" idx="2"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97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6B47AFD-953C-DD4F-BF89-8EF46C5CC43E}"/>
              </a:ext>
            </a:extLst>
          </p:cNvPr>
          <p:cNvSpPr/>
          <p:nvPr/>
        </p:nvSpPr>
        <p:spPr>
          <a:xfrm>
            <a:off x="2650217" y="2387223"/>
            <a:ext cx="4946853" cy="2157883"/>
          </a:xfrm>
          <a:prstGeom prst="rect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149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6 0.02107 L -0.00169 0.30417 L -0.57787 0.31227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93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Why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Longlasting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58" y="1537599"/>
            <a:ext cx="35052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1658" y="6097700"/>
            <a:ext cx="23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Blockgeeks.com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489" y="2935453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7544" y="123500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5515" y="4367751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560" y="1704896"/>
            <a:ext cx="3700494" cy="1526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576" y="2606805"/>
            <a:ext cx="2573859" cy="1765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144" y="3397662"/>
            <a:ext cx="882236" cy="99043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E98F4D67-2963-4644-8A18-7655315F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Used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83696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233" y="20812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Opportunity Costs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599" y="4491364"/>
            <a:ext cx="3836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High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Service Quality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8042" y="44913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Low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Initial Investment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1569" y="2081264"/>
            <a:ext cx="8726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Overhead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Profitability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43900" y="1326783"/>
            <a:ext cx="0" cy="50471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86115" y="4015755"/>
            <a:ext cx="10269781" cy="289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6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7" y="291110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9460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88" name="Elbow Connector 87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Further Use Cases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1779544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" name="Rounded Rectangle 44">
            <a:extLst>
              <a:ext uri="{FF2B5EF4-FFF2-40B4-BE49-F238E27FC236}">
                <a16:creationId xmlns:a16="http://schemas.microsoft.com/office/drawing/2014/main" id="{D0D7FCFA-8129-6A43-919D-302BDB68BFE3}"/>
              </a:ext>
            </a:extLst>
          </p:cNvPr>
          <p:cNvSpPr/>
          <p:nvPr/>
        </p:nvSpPr>
        <p:spPr>
          <a:xfrm>
            <a:off x="3235681" y="3690862"/>
            <a:ext cx="4792858" cy="21100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Stock &amp; Procurement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Incentivize providers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 bonuses based on quality and timeliness </a:t>
            </a:r>
          </a:p>
        </p:txBody>
      </p:sp>
    </p:spTree>
    <p:extLst>
      <p:ext uri="{BB962C8B-B14F-4D97-AF65-F5344CB8AC3E}">
        <p14:creationId xmlns:p14="http://schemas.microsoft.com/office/powerpoint/2010/main" val="195543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345113-5729-9E46-871D-73B9D6BB2E5E}">
  <we:reference id="wa104178141" version="3.1.7.1" store="de-DE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Macintosh PowerPoint</Application>
  <PresentationFormat>Breitbild</PresentationFormat>
  <Paragraphs>134</Paragraphs>
  <Slides>18</Slides>
  <Notes>13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Beirut</vt:lpstr>
      <vt:lpstr>Calibri</vt:lpstr>
      <vt:lpstr>Calibri Light</vt:lpstr>
      <vt:lpstr>Century</vt:lpstr>
      <vt:lpstr>Office</vt:lpstr>
      <vt:lpstr>ChainReaction</vt:lpstr>
      <vt:lpstr>PowerPoint-Präsentation</vt:lpstr>
      <vt:lpstr>PowerPoint-Präsentation</vt:lpstr>
      <vt:lpstr>PowerPoint-Präsentation</vt:lpstr>
      <vt:lpstr>Why Blockchain?</vt:lpstr>
      <vt:lpstr>Used Technologies</vt:lpstr>
      <vt:lpstr>PowerPoint-Präsentation</vt:lpstr>
      <vt:lpstr>LIVE DEMO</vt:lpstr>
      <vt:lpstr>PowerPoint-Präsentation</vt:lpstr>
      <vt:lpstr>Thank you!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Used Technologies</vt:lpstr>
      <vt:lpstr>Why blockchain?</vt:lpstr>
      <vt:lpstr>PowerPoint-Präsentation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ChainReaction</dc:title>
  <dc:creator>Ein Microsoft Office-Anwender</dc:creator>
  <cp:lastModifiedBy>Ein Microsoft Office-Anwender</cp:lastModifiedBy>
  <cp:revision>108</cp:revision>
  <dcterms:created xsi:type="dcterms:W3CDTF">2018-02-03T16:04:29Z</dcterms:created>
  <dcterms:modified xsi:type="dcterms:W3CDTF">2018-02-04T10:45:54Z</dcterms:modified>
</cp:coreProperties>
</file>